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1"/>
  </p:sldMasterIdLst>
  <p:sldIdLst>
    <p:sldId id="256" r:id="rId2"/>
    <p:sldId id="260" r:id="rId3"/>
    <p:sldId id="259" r:id="rId4"/>
    <p:sldId id="262" r:id="rId5"/>
    <p:sldId id="257" r:id="rId6"/>
    <p:sldId id="258" r:id="rId7"/>
    <p:sldId id="261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97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2" y="9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2.png>
</file>

<file path=ppt/media/image3.gif>
</file>

<file path=ppt/media/image4.gif>
</file>

<file path=ppt/media/image5.gi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51391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44426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8596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1774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855941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111051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970807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704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7990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3255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3544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26544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6030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59172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35745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71913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66C47-BB22-43D9-A2E7-73120F87E62B}" type="datetimeFigureOut">
              <a:rPr lang="es-CO" smtClean="0"/>
              <a:t>5/09/2018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7BB50D9-3669-4A19-BF15-9AE2D48738F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15216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MX" dirty="0" smtClean="0"/>
              <a:t>SENSAR VARIABLES INERCIALES Y MAGNETICAS (MARG) – MPU9250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s-MX" dirty="0" smtClean="0"/>
              <a:t>Juan David Velásquez Rosero</a:t>
            </a:r>
          </a:p>
          <a:p>
            <a:r>
              <a:rPr lang="es-MX" dirty="0" smtClean="0"/>
              <a:t>Universidad de Nariño</a:t>
            </a:r>
          </a:p>
          <a:p>
            <a:r>
              <a:rPr lang="es-MX" dirty="0" smtClean="0"/>
              <a:t>Ingeniería Electrónica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90619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 Adicionales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1559339"/>
            <a:ext cx="8596668" cy="3880773"/>
          </a:xfrm>
        </p:spPr>
        <p:txBody>
          <a:bodyPr>
            <a:normAutofit fontScale="77500" lnSpcReduction="20000"/>
          </a:bodyPr>
          <a:lstStyle/>
          <a:p>
            <a:r>
              <a:rPr lang="es-ES" dirty="0"/>
              <a:t>Bus Maestro I2C Auxiliar para hacer lectura de sensores externos </a:t>
            </a:r>
            <a:r>
              <a:rPr lang="es-ES" dirty="0" smtClean="0"/>
              <a:t>(</a:t>
            </a:r>
            <a:r>
              <a:rPr lang="es-ES" dirty="0" err="1" smtClean="0"/>
              <a:t>e.j</a:t>
            </a:r>
            <a:r>
              <a:rPr lang="es-ES" dirty="0" smtClean="0"/>
              <a:t>. sensor de </a:t>
            </a:r>
            <a:r>
              <a:rPr lang="es-ES" dirty="0" err="1" smtClean="0"/>
              <a:t>Presion</a:t>
            </a:r>
            <a:r>
              <a:rPr lang="es-ES" dirty="0" smtClean="0"/>
              <a:t>)</a:t>
            </a:r>
            <a:endParaRPr lang="es-ES" dirty="0"/>
          </a:p>
          <a:p>
            <a:r>
              <a:rPr lang="es-ES" dirty="0"/>
              <a:t>VDD rango de voltaje de funcionamiento 2.4 – 3.6V</a:t>
            </a:r>
          </a:p>
          <a:p>
            <a:r>
              <a:rPr lang="es-ES" dirty="0" err="1"/>
              <a:t>Minimal</a:t>
            </a:r>
            <a:r>
              <a:rPr lang="es-ES" dirty="0"/>
              <a:t> </a:t>
            </a:r>
            <a:r>
              <a:rPr lang="es-ES" dirty="0" err="1"/>
              <a:t>cross</a:t>
            </a:r>
            <a:r>
              <a:rPr lang="es-ES" dirty="0"/>
              <a:t>-axis </a:t>
            </a:r>
            <a:r>
              <a:rPr lang="es-ES" dirty="0" err="1"/>
              <a:t>sensitivity</a:t>
            </a:r>
            <a:r>
              <a:rPr lang="es-ES" dirty="0"/>
              <a:t> entre los ejes de los </a:t>
            </a:r>
            <a:r>
              <a:rPr lang="es-ES" dirty="0" smtClean="0"/>
              <a:t>acelerómetros, giroscopios </a:t>
            </a:r>
            <a:r>
              <a:rPr lang="es-ES" dirty="0"/>
              <a:t>y </a:t>
            </a:r>
            <a:r>
              <a:rPr lang="es-ES" dirty="0" smtClean="0"/>
              <a:t>magnetómetros.</a:t>
            </a:r>
            <a:endParaRPr lang="es-ES" dirty="0"/>
          </a:p>
          <a:p>
            <a:r>
              <a:rPr lang="es-ES" dirty="0"/>
              <a:t>512 byte FIFO buffer habilitados para aplicaciones en las que se requiera que el procesador haga lectura de datos en </a:t>
            </a:r>
            <a:r>
              <a:rPr lang="es-ES" dirty="0" smtClean="0"/>
              <a:t>ráfagas.</a:t>
            </a:r>
            <a:endParaRPr lang="es-ES" dirty="0"/>
          </a:p>
          <a:p>
            <a:r>
              <a:rPr lang="es-ES" dirty="0"/>
              <a:t>Sensor </a:t>
            </a:r>
            <a:r>
              <a:rPr lang="es-ES"/>
              <a:t>de </a:t>
            </a:r>
            <a:r>
              <a:rPr lang="es-ES" smtClean="0"/>
              <a:t>temperatura </a:t>
            </a:r>
            <a:r>
              <a:rPr lang="es-ES" dirty="0"/>
              <a:t>con salida digital.</a:t>
            </a:r>
          </a:p>
          <a:p>
            <a:r>
              <a:rPr lang="es-ES" dirty="0"/>
              <a:t>Filtros digitales programables por el Usuario para giroscopio, </a:t>
            </a:r>
            <a:r>
              <a:rPr lang="es-ES" dirty="0" smtClean="0"/>
              <a:t>acelerómetro, </a:t>
            </a:r>
            <a:r>
              <a:rPr lang="es-ES" dirty="0"/>
              <a:t>y sensor de </a:t>
            </a:r>
            <a:r>
              <a:rPr lang="es-ES" dirty="0" smtClean="0"/>
              <a:t>temperatura.</a:t>
            </a:r>
            <a:endParaRPr lang="es-ES" dirty="0"/>
          </a:p>
          <a:p>
            <a:r>
              <a:rPr lang="es-ES" dirty="0"/>
              <a:t>Tolerancia a impacto de 10,000 g </a:t>
            </a:r>
          </a:p>
          <a:p>
            <a:r>
              <a:rPr lang="es-ES" dirty="0"/>
              <a:t>400kHz </a:t>
            </a:r>
            <a:r>
              <a:rPr lang="es-ES" dirty="0" err="1"/>
              <a:t>Fast</a:t>
            </a:r>
            <a:r>
              <a:rPr lang="es-ES" dirty="0"/>
              <a:t> </a:t>
            </a:r>
            <a:r>
              <a:rPr lang="es-ES" dirty="0" err="1"/>
              <a:t>Mode</a:t>
            </a:r>
            <a:r>
              <a:rPr lang="es-ES" dirty="0"/>
              <a:t> I2C para </a:t>
            </a:r>
            <a:r>
              <a:rPr lang="es-ES" dirty="0" smtClean="0"/>
              <a:t>comunicación </a:t>
            </a:r>
            <a:r>
              <a:rPr lang="es-ES" dirty="0"/>
              <a:t>con todos los registros.</a:t>
            </a:r>
          </a:p>
          <a:p>
            <a:r>
              <a:rPr lang="es-ES" dirty="0"/>
              <a:t>1MHz SPI para </a:t>
            </a:r>
            <a:r>
              <a:rPr lang="es-ES" dirty="0" smtClean="0"/>
              <a:t>comunicación </a:t>
            </a:r>
            <a:r>
              <a:rPr lang="es-ES" dirty="0"/>
              <a:t>con todos los registros.</a:t>
            </a:r>
          </a:p>
          <a:p>
            <a:r>
              <a:rPr lang="es-ES" dirty="0"/>
              <a:t>20MHz SPI para lectura de sensores y registros de </a:t>
            </a:r>
            <a:r>
              <a:rPr lang="es-ES" dirty="0" smtClean="0"/>
              <a:t>interrupción.</a:t>
            </a:r>
            <a:endParaRPr lang="es-ES" dirty="0"/>
          </a:p>
          <a:p>
            <a:r>
              <a:rPr lang="es-ES" dirty="0"/>
              <a:t>Podómetro de bajo consumo, permitiendo al procesador entrar en modo </a:t>
            </a:r>
            <a:r>
              <a:rPr lang="es-ES" b="1" dirty="0" err="1"/>
              <a:t>sleep</a:t>
            </a:r>
            <a:r>
              <a:rPr lang="es-ES" dirty="0"/>
              <a:t> mientras el DMP continua contando los pasos.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968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4391" y="434236"/>
            <a:ext cx="8596668" cy="1320800"/>
          </a:xfrm>
        </p:spPr>
        <p:txBody>
          <a:bodyPr/>
          <a:lstStyle/>
          <a:p>
            <a:r>
              <a:rPr lang="es-MX" dirty="0" smtClean="0"/>
              <a:t>Diagrama de bloques MPU9250</a:t>
            </a:r>
            <a:endParaRPr lang="es-CO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214" y="1300213"/>
            <a:ext cx="5654248" cy="5457579"/>
          </a:xfrm>
        </p:spPr>
      </p:pic>
    </p:spTree>
    <p:extLst>
      <p:ext uri="{BB962C8B-B14F-4D97-AF65-F5344CB8AC3E}">
        <p14:creationId xmlns:p14="http://schemas.microsoft.com/office/powerpoint/2010/main" val="520506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mtClean="0"/>
              <a:t>Pagina 38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9268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Unidad de Medición Inercial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690689"/>
            <a:ext cx="8915400" cy="2193366"/>
          </a:xfrm>
        </p:spPr>
        <p:txBody>
          <a:bodyPr>
            <a:normAutofit fontScale="77500" lnSpcReduction="20000"/>
          </a:bodyPr>
          <a:lstStyle/>
          <a:p>
            <a:r>
              <a:rPr lang="es-MX" sz="2300" dirty="0" smtClean="0"/>
              <a:t>Es una unidad capaz de medir el efecto generado por fuerzas inerciales o ficticias (Marco de referencia no inercial), y posteriormente transformarlo en una variable física que describa características del movimiento lineal o angular de una partícula. </a:t>
            </a:r>
          </a:p>
          <a:p>
            <a:endParaRPr lang="es-MX" dirty="0" smtClean="0"/>
          </a:p>
          <a:p>
            <a:pPr marL="0" indent="0">
              <a:buNone/>
            </a:pPr>
            <a:r>
              <a:rPr lang="es-MX" dirty="0" smtClean="0"/>
              <a:t>Por ejemplo: </a:t>
            </a:r>
          </a:p>
          <a:p>
            <a:pPr lvl="1"/>
            <a:r>
              <a:rPr lang="es-MX" dirty="0" smtClean="0"/>
              <a:t>La fuerza Coriolis</a:t>
            </a:r>
            <a:r>
              <a:rPr lang="es-MX" dirty="0"/>
              <a:t> </a:t>
            </a:r>
            <a:r>
              <a:rPr lang="es-MX" dirty="0" smtClean="0"/>
              <a:t>–&gt; Giroscopio –&gt; Velocidad angular</a:t>
            </a:r>
          </a:p>
          <a:p>
            <a:pPr lvl="1"/>
            <a:r>
              <a:rPr lang="es-MX" dirty="0" smtClean="0"/>
              <a:t>La fuerza Ficticia (arranque/frenado)  –&gt; Acelerómetro–&gt; Aceleración Lineal</a:t>
            </a:r>
            <a:endParaRPr lang="es-ES" dirty="0" smtClean="0"/>
          </a:p>
          <a:p>
            <a:endParaRPr lang="es-ES" dirty="0" smtClean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048" y="4125355"/>
            <a:ext cx="3128620" cy="2346465"/>
          </a:xfrm>
          <a:prstGeom prst="rect">
            <a:avLst/>
          </a:prstGeom>
        </p:spPr>
      </p:pic>
      <p:sp>
        <p:nvSpPr>
          <p:cNvPr id="9" name="AutoShape 6" descr="Image result for inercia bus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032" name="Picture 8" descr="Image result for inercia bu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2977" y="4125354"/>
            <a:ext cx="3121025" cy="2346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8744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6600"/>
          </a:xfrm>
        </p:spPr>
        <p:txBody>
          <a:bodyPr/>
          <a:lstStyle/>
          <a:p>
            <a:r>
              <a:rPr lang="es-MX" dirty="0" smtClean="0"/>
              <a:t>Giroscopio y Acelerómetro</a:t>
            </a:r>
            <a:endParaRPr lang="es-CO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3437096"/>
            <a:ext cx="4470400" cy="2789798"/>
          </a:xfr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702" y="3449796"/>
            <a:ext cx="4962698" cy="2791518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77334" y="1346200"/>
            <a:ext cx="10668305" cy="190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>
                <a:solidFill>
                  <a:schemeClr val="accent2">
                    <a:lumMod val="75000"/>
                  </a:schemeClr>
                </a:solidFill>
              </a:rPr>
              <a:t>Acelerómetro</a:t>
            </a:r>
            <a:r>
              <a:rPr lang="es-ES" dirty="0" smtClean="0"/>
              <a:t>: sensor capaz de medir </a:t>
            </a:r>
            <a:r>
              <a:rPr lang="es-ES" dirty="0"/>
              <a:t>la aceleración lateral </a:t>
            </a:r>
            <a:r>
              <a:rPr lang="es-ES" dirty="0" smtClean="0"/>
              <a:t>que </a:t>
            </a:r>
            <a:r>
              <a:rPr lang="es-ES" dirty="0"/>
              <a:t>una fuerza externa </a:t>
            </a:r>
            <a:r>
              <a:rPr lang="es-ES" dirty="0" smtClean="0"/>
              <a:t>provoca en el.</a:t>
            </a:r>
          </a:p>
          <a:p>
            <a:endParaRPr lang="es-E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solidFill>
                  <a:schemeClr val="accent2">
                    <a:lumMod val="75000"/>
                  </a:schemeClr>
                </a:solidFill>
              </a:rPr>
              <a:t>Giroscopio</a:t>
            </a:r>
            <a:r>
              <a:rPr lang="es-MX" dirty="0" smtClean="0"/>
              <a:t>: sensor capaz de medir la velocidad de rotación a la que es sometido.</a:t>
            </a:r>
          </a:p>
          <a:p>
            <a:endParaRPr lang="es-MX" sz="1600" dirty="0"/>
          </a:p>
          <a:p>
            <a:endParaRPr lang="es-MX" sz="1600" dirty="0" smtClean="0"/>
          </a:p>
          <a:p>
            <a:r>
              <a:rPr lang="es-MX" sz="1600" dirty="0" smtClean="0"/>
              <a:t>La nueva técnicas de fabricación MEMS (</a:t>
            </a:r>
            <a:r>
              <a:rPr lang="es-CO" sz="1600" i="1" dirty="0"/>
              <a:t>Micro Electro </a:t>
            </a:r>
            <a:r>
              <a:rPr lang="es-CO" sz="1600" i="1" dirty="0" err="1"/>
              <a:t>Mechanical</a:t>
            </a:r>
            <a:r>
              <a:rPr lang="es-CO" sz="1600" i="1" dirty="0"/>
              <a:t> </a:t>
            </a:r>
            <a:r>
              <a:rPr lang="es-CO" sz="1600" i="1" dirty="0" err="1"/>
              <a:t>Systems</a:t>
            </a:r>
            <a:r>
              <a:rPr lang="es-MX" sz="1600" dirty="0" smtClean="0"/>
              <a:t>) han permitido que se </a:t>
            </a:r>
          </a:p>
          <a:p>
            <a:r>
              <a:rPr lang="es-MX" sz="1600" dirty="0" smtClean="0"/>
              <a:t>popularice el uso de este tipo de sensores debido a su miniaturización.</a:t>
            </a:r>
            <a:endParaRPr lang="es-CO" sz="1600" dirty="0"/>
          </a:p>
        </p:txBody>
      </p:sp>
      <p:sp>
        <p:nvSpPr>
          <p:cNvPr id="5" name="CuadroTexto 4"/>
          <p:cNvSpPr txBox="1"/>
          <p:nvPr/>
        </p:nvSpPr>
        <p:spPr>
          <a:xfrm>
            <a:off x="1226913" y="6255686"/>
            <a:ext cx="4297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 smtClean="0"/>
              <a:t>Principio de funcionamiento de un giroscopio MEMS</a:t>
            </a:r>
            <a:endParaRPr lang="es-CO" sz="1400" dirty="0"/>
          </a:p>
        </p:txBody>
      </p:sp>
      <p:sp>
        <p:nvSpPr>
          <p:cNvPr id="8" name="CuadroTexto 7"/>
          <p:cNvSpPr txBox="1"/>
          <p:nvPr/>
        </p:nvSpPr>
        <p:spPr>
          <a:xfrm>
            <a:off x="6689803" y="6241314"/>
            <a:ext cx="45684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400" dirty="0" smtClean="0"/>
              <a:t>Principio de funcionamiento de un acelerómetro MEMS</a:t>
            </a:r>
            <a:endParaRPr lang="es-CO" sz="1400" dirty="0"/>
          </a:p>
        </p:txBody>
      </p:sp>
    </p:spTree>
    <p:extLst>
      <p:ext uri="{BB962C8B-B14F-4D97-AF65-F5344CB8AC3E}">
        <p14:creationId xmlns:p14="http://schemas.microsoft.com/office/powerpoint/2010/main" val="2231131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Magnetómetro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117133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ES" dirty="0"/>
              <a:t>Es un instrumento que </a:t>
            </a:r>
            <a:r>
              <a:rPr lang="es-ES" dirty="0" smtClean="0"/>
              <a:t>mide magnetismo: </a:t>
            </a:r>
          </a:p>
          <a:p>
            <a:r>
              <a:rPr lang="es-ES" dirty="0"/>
              <a:t>M</a:t>
            </a:r>
            <a:r>
              <a:rPr lang="es-ES" dirty="0" smtClean="0"/>
              <a:t>agnetización </a:t>
            </a:r>
            <a:r>
              <a:rPr lang="es-ES" dirty="0"/>
              <a:t>de materiales </a:t>
            </a:r>
            <a:r>
              <a:rPr lang="es-ES" dirty="0" smtClean="0"/>
              <a:t>magnéticos </a:t>
            </a:r>
            <a:r>
              <a:rPr lang="es-ES" dirty="0"/>
              <a:t>o </a:t>
            </a:r>
            <a:r>
              <a:rPr lang="es-ES" dirty="0" smtClean="0"/>
              <a:t>ferromagnéticos.</a:t>
            </a:r>
          </a:p>
          <a:p>
            <a:r>
              <a:rPr lang="es-ES" dirty="0" smtClean="0"/>
              <a:t>La dirección, fuerza y cambio </a:t>
            </a:r>
            <a:r>
              <a:rPr lang="es-ES" dirty="0"/>
              <a:t>del campo </a:t>
            </a:r>
            <a:r>
              <a:rPr lang="es-ES" dirty="0" smtClean="0"/>
              <a:t>magnético </a:t>
            </a:r>
            <a:r>
              <a:rPr lang="es-ES" dirty="0"/>
              <a:t>de una </a:t>
            </a:r>
            <a:r>
              <a:rPr lang="es-ES" dirty="0" smtClean="0"/>
              <a:t>ubicación </a:t>
            </a:r>
            <a:r>
              <a:rPr lang="es-ES" dirty="0"/>
              <a:t>en particular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40" y="3562114"/>
            <a:ext cx="4765456" cy="268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2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¿Qué es el MPU-9250?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MX" dirty="0" smtClean="0"/>
              <a:t>Es un módulo </a:t>
            </a:r>
            <a:r>
              <a:rPr lang="es-MX" dirty="0" err="1" smtClean="0"/>
              <a:t>multi</a:t>
            </a:r>
            <a:r>
              <a:rPr lang="es-MX" dirty="0" smtClean="0"/>
              <a:t>-chip (MCM) que consiste de dos matrices integradas en un paquete QFN (</a:t>
            </a:r>
            <a:r>
              <a:rPr lang="es-MX" dirty="0" err="1" smtClean="0"/>
              <a:t>Quad</a:t>
            </a:r>
            <a:r>
              <a:rPr lang="es-MX" dirty="0" smtClean="0"/>
              <a:t>-Flat No-leads): </a:t>
            </a:r>
          </a:p>
          <a:p>
            <a:pPr lvl="1"/>
            <a:r>
              <a:rPr lang="es-MX" dirty="0" smtClean="0"/>
              <a:t>Giroscopio de 3 ejes y Acelerómetro de 3 ejes. (</a:t>
            </a:r>
            <a:r>
              <a:rPr lang="es-MX" dirty="0" err="1" smtClean="0"/>
              <a:t>Invensense</a:t>
            </a:r>
            <a:r>
              <a:rPr lang="es-MX" dirty="0" smtClean="0"/>
              <a:t>)</a:t>
            </a:r>
          </a:p>
          <a:p>
            <a:pPr lvl="1"/>
            <a:r>
              <a:rPr lang="es-MX" dirty="0" smtClean="0"/>
              <a:t>Magnetómetro AK8963 de 3 ejes (</a:t>
            </a:r>
            <a:r>
              <a:rPr lang="es-MX" dirty="0" err="1" smtClean="0"/>
              <a:t>Asahi</a:t>
            </a:r>
            <a:r>
              <a:rPr lang="es-MX" dirty="0" smtClean="0"/>
              <a:t> </a:t>
            </a:r>
            <a:r>
              <a:rPr lang="es-MX" dirty="0" err="1" smtClean="0"/>
              <a:t>Kasei</a:t>
            </a:r>
            <a:r>
              <a:rPr lang="es-MX" dirty="0" smtClean="0"/>
              <a:t> </a:t>
            </a:r>
            <a:r>
              <a:rPr lang="es-MX" dirty="0" err="1" smtClean="0"/>
              <a:t>Microdevices</a:t>
            </a:r>
            <a:r>
              <a:rPr lang="es-MX" dirty="0" smtClean="0"/>
              <a:t> </a:t>
            </a:r>
            <a:r>
              <a:rPr lang="es-MX" dirty="0" err="1" smtClean="0"/>
              <a:t>Corporation</a:t>
            </a:r>
            <a:r>
              <a:rPr lang="es-MX" dirty="0" smtClean="0"/>
              <a:t>).</a:t>
            </a:r>
          </a:p>
          <a:p>
            <a:pPr lvl="1"/>
            <a:r>
              <a:rPr lang="es-MX" dirty="0" smtClean="0"/>
              <a:t>Procesador Digital de Movimiento (DMP)</a:t>
            </a:r>
            <a:endParaRPr lang="es-MX" dirty="0"/>
          </a:p>
          <a:p>
            <a:pPr marL="0" indent="0">
              <a:buNone/>
            </a:pPr>
            <a:r>
              <a:rPr lang="es-MX" dirty="0" smtClean="0"/>
              <a:t>		</a:t>
            </a:r>
          </a:p>
          <a:p>
            <a:pPr marL="0" indent="0">
              <a:buNone/>
            </a:pPr>
            <a:endParaRPr lang="es-MX" dirty="0"/>
          </a:p>
          <a:p>
            <a:pPr marL="0" indent="0" algn="ctr">
              <a:buNone/>
            </a:pPr>
            <a:r>
              <a:rPr lang="es-MX" sz="4800" b="1" dirty="0" smtClean="0">
                <a:solidFill>
                  <a:srgbClr val="92D050"/>
                </a:solidFill>
              </a:rPr>
              <a:t>Todo empaquetado en una pieza de 3x3x1 mm</a:t>
            </a:r>
          </a:p>
          <a:p>
            <a:pPr marL="0" indent="0" algn="ctr">
              <a:buNone/>
            </a:pPr>
            <a:r>
              <a:rPr lang="es-CO" sz="4400" dirty="0" smtClean="0"/>
              <a:t>Con 13 </a:t>
            </a:r>
            <a:r>
              <a:rPr lang="es-CO" sz="4400" dirty="0" err="1" smtClean="0"/>
              <a:t>mW</a:t>
            </a:r>
            <a:r>
              <a:rPr lang="es-CO" sz="4400" dirty="0" smtClean="0"/>
              <a:t> de consumo de potencia</a:t>
            </a:r>
            <a:endParaRPr lang="es-MX" sz="4800" b="1" dirty="0" smtClean="0">
              <a:solidFill>
                <a:srgbClr val="92D050"/>
              </a:solidFill>
            </a:endParaRPr>
          </a:p>
          <a:p>
            <a:pPr lvl="1"/>
            <a:endParaRPr lang="es-MX" dirty="0" smtClean="0"/>
          </a:p>
        </p:txBody>
      </p:sp>
    </p:spTree>
    <p:extLst>
      <p:ext uri="{BB962C8B-B14F-4D97-AF65-F5344CB8AC3E}">
        <p14:creationId xmlns:p14="http://schemas.microsoft.com/office/powerpoint/2010/main" val="754865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Acelerómetro 3 Ejes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 smtClean="0"/>
              <a:t>Dispone de un acelerómetro en cada uno de los ejes (X, Y </a:t>
            </a:r>
            <a:r>
              <a:rPr lang="es-MX" dirty="0" err="1" smtClean="0"/>
              <a:t>y</a:t>
            </a:r>
            <a:r>
              <a:rPr lang="es-MX" dirty="0" smtClean="0"/>
              <a:t> Z)</a:t>
            </a:r>
          </a:p>
          <a:p>
            <a:r>
              <a:rPr lang="es-MX" dirty="0" smtClean="0"/>
              <a:t>Cuando el dispositivo es colocado en una superficie plana su medida será</a:t>
            </a:r>
            <a:r>
              <a:rPr lang="es-CO" dirty="0"/>
              <a:t> </a:t>
            </a:r>
            <a:r>
              <a:rPr lang="es-CO" dirty="0" smtClean="0"/>
              <a:t>0g en X y </a:t>
            </a:r>
            <a:r>
              <a:rPr lang="es-CO" dirty="0" err="1" smtClean="0"/>
              <a:t>Y</a:t>
            </a:r>
            <a:r>
              <a:rPr lang="es-CO" dirty="0" smtClean="0"/>
              <a:t>, y una medida de +1g en el eje Z</a:t>
            </a:r>
          </a:p>
          <a:p>
            <a:r>
              <a:rPr lang="es-MX" dirty="0" smtClean="0"/>
              <a:t>La escala de los acelerómetros es calibrada en la fabrica y es nominalmente independiente de la fuente de voltaje.</a:t>
            </a:r>
          </a:p>
          <a:p>
            <a:r>
              <a:rPr lang="es-MX" dirty="0" smtClean="0"/>
              <a:t>Cada sensor tiende un ADC (16-bits) dedicado para proveer una salida digital.</a:t>
            </a:r>
          </a:p>
          <a:p>
            <a:r>
              <a:rPr lang="es-MX" dirty="0" smtClean="0"/>
              <a:t>La rango de escala completa de la salida digital puede ser ajustada como: ±2g ±4g ±8g o ±16g</a:t>
            </a:r>
          </a:p>
          <a:p>
            <a:r>
              <a:rPr lang="es-MX" dirty="0" smtClean="0"/>
              <a:t>Corriente de operación normal: 450 </a:t>
            </a:r>
            <a:r>
              <a:rPr lang="es-MX" dirty="0" err="1" smtClean="0"/>
              <a:t>uA</a:t>
            </a:r>
            <a:endParaRPr lang="es-MX" dirty="0" smtClean="0"/>
          </a:p>
        </p:txBody>
      </p:sp>
    </p:spTree>
    <p:extLst>
      <p:ext uri="{BB962C8B-B14F-4D97-AF65-F5344CB8AC3E}">
        <p14:creationId xmlns:p14="http://schemas.microsoft.com/office/powerpoint/2010/main" val="371528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39800"/>
          </a:xfrm>
        </p:spPr>
        <p:txBody>
          <a:bodyPr/>
          <a:lstStyle/>
          <a:p>
            <a:r>
              <a:rPr lang="es-MX" dirty="0" smtClean="0"/>
              <a:t>Giroscopio 3 Ejes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1987811"/>
            <a:ext cx="8596668" cy="3661427"/>
          </a:xfrm>
        </p:spPr>
        <p:txBody>
          <a:bodyPr>
            <a:normAutofit fontScale="92500" lnSpcReduction="10000"/>
          </a:bodyPr>
          <a:lstStyle/>
          <a:p>
            <a:r>
              <a:rPr lang="es-MX" dirty="0" smtClean="0"/>
              <a:t>Dispone de un giroscopio en cada uno de los ejes (X, Y </a:t>
            </a:r>
            <a:r>
              <a:rPr lang="es-MX" dirty="0" err="1" smtClean="0"/>
              <a:t>y</a:t>
            </a:r>
            <a:r>
              <a:rPr lang="es-MX" dirty="0" smtClean="0"/>
              <a:t> Z)</a:t>
            </a:r>
          </a:p>
          <a:p>
            <a:r>
              <a:rPr lang="es-MX" dirty="0" smtClean="0"/>
              <a:t>Cuando el sensor se mantiene estático (angularmente) su medida será de 0 en todos sus ejes.</a:t>
            </a:r>
          </a:p>
          <a:p>
            <a:r>
              <a:rPr lang="es-MX" dirty="0" smtClean="0"/>
              <a:t>Cada sensor tiende un ADC (16-bits) dedicado para proveer una salida digital.</a:t>
            </a:r>
          </a:p>
          <a:p>
            <a:r>
              <a:rPr lang="es-MX" dirty="0" smtClean="0"/>
              <a:t>La rango de escala completa de la salida digital puede ser ajustada como: ±250 ±500 ±1000 o ±2000 (</a:t>
            </a:r>
            <a:r>
              <a:rPr lang="es-MX" dirty="0" err="1" smtClean="0"/>
              <a:t>dps</a:t>
            </a:r>
            <a:r>
              <a:rPr lang="es-MX" dirty="0" smtClean="0"/>
              <a:t>).</a:t>
            </a:r>
          </a:p>
          <a:p>
            <a:r>
              <a:rPr lang="es-MX" dirty="0"/>
              <a:t>Corriente de operación normal: </a:t>
            </a:r>
            <a:r>
              <a:rPr lang="es-MX" dirty="0" smtClean="0"/>
              <a:t>3.2 </a:t>
            </a:r>
            <a:r>
              <a:rPr lang="es-MX" dirty="0" err="1" smtClean="0"/>
              <a:t>mA</a:t>
            </a:r>
            <a:endParaRPr lang="es-MX" dirty="0" smtClean="0"/>
          </a:p>
          <a:p>
            <a:r>
              <a:rPr lang="es-MX" dirty="0" smtClean="0"/>
              <a:t>La velocidad de muestreo es programable desde 8000 muestras por segundo hasta 3.9 muestras por segundo.</a:t>
            </a:r>
          </a:p>
          <a:p>
            <a:r>
              <a:rPr lang="es-MX" dirty="0" smtClean="0"/>
              <a:t>El usuario puede activar un filtro pasa bajas con una amplia gama de frecuencias de corte.</a:t>
            </a:r>
          </a:p>
        </p:txBody>
      </p:sp>
    </p:spTree>
    <p:extLst>
      <p:ext uri="{BB962C8B-B14F-4D97-AF65-F5344CB8AC3E}">
        <p14:creationId xmlns:p14="http://schemas.microsoft.com/office/powerpoint/2010/main" val="428051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39800"/>
          </a:xfrm>
        </p:spPr>
        <p:txBody>
          <a:bodyPr/>
          <a:lstStyle/>
          <a:p>
            <a:r>
              <a:rPr lang="es-MX" dirty="0" smtClean="0"/>
              <a:t>Magnetómetro 3 Ejes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037915"/>
            <a:ext cx="8596668" cy="3586271"/>
          </a:xfrm>
        </p:spPr>
        <p:txBody>
          <a:bodyPr>
            <a:normAutofit/>
          </a:bodyPr>
          <a:lstStyle/>
          <a:p>
            <a:r>
              <a:rPr lang="es-ES" dirty="0"/>
              <a:t>Los 3-ejes del </a:t>
            </a:r>
            <a:r>
              <a:rPr lang="es-ES" dirty="0" smtClean="0"/>
              <a:t>magnetómetro </a:t>
            </a:r>
            <a:r>
              <a:rPr lang="es-ES" dirty="0"/>
              <a:t>usan un sensor de efecto Hall de alta sensibilidad.</a:t>
            </a:r>
          </a:p>
          <a:p>
            <a:r>
              <a:rPr lang="es-MX" dirty="0" smtClean="0"/>
              <a:t>Si el sensor se encuentra fuera de cualquier fuente magnética no natural, su medida será el campo magnético de la tierra descompuesta en sus 3 ejes X,Y y Z.</a:t>
            </a:r>
          </a:p>
          <a:p>
            <a:r>
              <a:rPr lang="es-MX" dirty="0" smtClean="0"/>
              <a:t>Cada sensor tiende un ADC (16-bits) dedicado para proveer una salida </a:t>
            </a:r>
            <a:r>
              <a:rPr lang="es-MX" dirty="0"/>
              <a:t>digital. (14 bits)</a:t>
            </a:r>
            <a:r>
              <a:rPr lang="es-CO" dirty="0"/>
              <a:t>(0.5859uT/LSB</a:t>
            </a:r>
            <a:r>
              <a:rPr lang="es-CO" dirty="0" smtClean="0"/>
              <a:t>)</a:t>
            </a:r>
            <a:endParaRPr lang="es-MX" dirty="0" smtClean="0"/>
          </a:p>
          <a:p>
            <a:r>
              <a:rPr lang="es-MX" dirty="0" smtClean="0"/>
              <a:t>La rango de escala completa de la salida digital es de ±4800 </a:t>
            </a:r>
            <a:r>
              <a:rPr lang="es-MX" dirty="0" err="1" smtClean="0"/>
              <a:t>uT</a:t>
            </a:r>
            <a:r>
              <a:rPr lang="es-MX" dirty="0" smtClean="0"/>
              <a:t>. (Densidad de Flujo Magnético).</a:t>
            </a:r>
          </a:p>
          <a:p>
            <a:r>
              <a:rPr lang="es-MX" dirty="0" smtClean="0"/>
              <a:t>Corriente </a:t>
            </a:r>
            <a:r>
              <a:rPr lang="es-MX" dirty="0"/>
              <a:t>de operación normal: </a:t>
            </a:r>
            <a:r>
              <a:rPr lang="es-MX" dirty="0" smtClean="0"/>
              <a:t>280 </a:t>
            </a:r>
            <a:r>
              <a:rPr lang="es-MX" dirty="0" err="1" smtClean="0"/>
              <a:t>uA</a:t>
            </a:r>
            <a:r>
              <a:rPr lang="es-MX" dirty="0" smtClean="0"/>
              <a:t> (8 Hz)</a:t>
            </a:r>
            <a:endParaRPr lang="es-MX" dirty="0"/>
          </a:p>
          <a:p>
            <a:endParaRPr lang="es-MX" dirty="0" smtClean="0"/>
          </a:p>
        </p:txBody>
      </p:sp>
    </p:spTree>
    <p:extLst>
      <p:ext uri="{BB962C8B-B14F-4D97-AF65-F5344CB8AC3E}">
        <p14:creationId xmlns:p14="http://schemas.microsoft.com/office/powerpoint/2010/main" val="243552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Digital </a:t>
            </a:r>
            <a:r>
              <a:rPr lang="es-MX" dirty="0" err="1" smtClean="0"/>
              <a:t>Motion</a:t>
            </a:r>
            <a:r>
              <a:rPr lang="es-MX" dirty="0" smtClean="0"/>
              <a:t> </a:t>
            </a:r>
            <a:r>
              <a:rPr lang="es-MX" dirty="0" err="1" smtClean="0"/>
              <a:t>Processor</a:t>
            </a:r>
            <a:r>
              <a:rPr lang="es-MX" dirty="0" smtClean="0"/>
              <a:t> (DMP)</a:t>
            </a:r>
            <a:endParaRPr lang="es-CO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00" b="19087"/>
          <a:stretch/>
        </p:blipFill>
        <p:spPr>
          <a:xfrm>
            <a:off x="402054" y="1929008"/>
            <a:ext cx="9147227" cy="403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949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503</TotalTime>
  <Words>744</Words>
  <Application>Microsoft Office PowerPoint</Application>
  <PresentationFormat>Panorámica</PresentationFormat>
  <Paragraphs>69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Faceta</vt:lpstr>
      <vt:lpstr>SENSAR VARIABLES INERCIALES Y MAGNETICAS (MARG) – MPU9250</vt:lpstr>
      <vt:lpstr>Unidad de Medición Inercial</vt:lpstr>
      <vt:lpstr>Giroscopio y Acelerómetro</vt:lpstr>
      <vt:lpstr>Magnetómetro</vt:lpstr>
      <vt:lpstr>¿Qué es el MPU-9250?</vt:lpstr>
      <vt:lpstr>Acelerómetro 3 Ejes</vt:lpstr>
      <vt:lpstr>Giroscopio 3 Ejes</vt:lpstr>
      <vt:lpstr>Magnetómetro 3 Ejes</vt:lpstr>
      <vt:lpstr>Digital Motion Processor (DMP)</vt:lpstr>
      <vt:lpstr>Características Adicionales</vt:lpstr>
      <vt:lpstr>Diagrama de bloques MPU9250</vt:lpstr>
      <vt:lpstr>Pagina 38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SENSAR VARIABLES INERCIALES Y MAGNETICAS (MARG) – MPU9250</dc:title>
  <dc:creator>JUAN VELASQUEZ</dc:creator>
  <cp:lastModifiedBy>JUAN VELASQUEZ</cp:lastModifiedBy>
  <cp:revision>39</cp:revision>
  <dcterms:created xsi:type="dcterms:W3CDTF">2018-08-29T22:28:22Z</dcterms:created>
  <dcterms:modified xsi:type="dcterms:W3CDTF">2018-09-05T23:23:26Z</dcterms:modified>
</cp:coreProperties>
</file>

<file path=docProps/thumbnail.jpeg>
</file>